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3" r:id="rId18"/>
    <p:sldId id="264" r:id="rId19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C623E-4256-44BB-9F45-46BEA136EFCF}" v="24" dt="2023-10-24T10:38:06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0" autoAdjust="0"/>
    <p:restoredTop sz="94342" autoAdjust="0"/>
  </p:normalViewPr>
  <p:slideViewPr>
    <p:cSldViewPr>
      <p:cViewPr varScale="1">
        <p:scale>
          <a:sx n="106" d="100"/>
          <a:sy n="106" d="100"/>
        </p:scale>
        <p:origin x="108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enpää, Leena" userId="e92eba4e-2622-47f4-a6b4-a1ad529bf717" providerId="ADAL" clId="{F19C623E-4256-44BB-9F45-46BEA136EFCF}"/>
    <pc:docChg chg="custSel modSld">
      <pc:chgData name="Mäenpää, Leena" userId="e92eba4e-2622-47f4-a6b4-a1ad529bf717" providerId="ADAL" clId="{F19C623E-4256-44BB-9F45-46BEA136EFCF}" dt="2023-10-24T11:48:29.038" v="106" actId="20577"/>
      <pc:docMkLst>
        <pc:docMk/>
      </pc:docMkLst>
      <pc:sldChg chg="modSp mod">
        <pc:chgData name="Mäenpää, Leena" userId="e92eba4e-2622-47f4-a6b4-a1ad529bf717" providerId="ADAL" clId="{F19C623E-4256-44BB-9F45-46BEA136EFCF}" dt="2023-10-24T10:37:46.258" v="6" actId="20577"/>
        <pc:sldMkLst>
          <pc:docMk/>
          <pc:sldMk cId="2803620304" sldId="256"/>
        </pc:sldMkLst>
        <pc:spChg chg="mod">
          <ac:chgData name="Mäenpää, Leena" userId="e92eba4e-2622-47f4-a6b4-a1ad529bf717" providerId="ADAL" clId="{F19C623E-4256-44BB-9F45-46BEA136EFCF}" dt="2023-10-24T10:37:46.258" v="6" actId="20577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2:21.149" v="72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F19C623E-4256-44BB-9F45-46BEA136EFCF}" dt="2023-10-24T10:42:21.149" v="72" actId="20577"/>
          <ac:spMkLst>
            <pc:docMk/>
            <pc:sldMk cId="1915129937" sldId="257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0:41:06.550" v="61" actId="20577"/>
        <pc:sldMkLst>
          <pc:docMk/>
          <pc:sldMk cId="2991233983" sldId="262"/>
        </pc:sldMkLst>
        <pc:spChg chg="mod">
          <ac:chgData name="Mäenpää, Leena" userId="e92eba4e-2622-47f4-a6b4-a1ad529bf717" providerId="ADAL" clId="{F19C623E-4256-44BB-9F45-46BEA136EFCF}" dt="2023-10-24T10:38:06.509" v="3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0:40.129" v="52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F19C623E-4256-44BB-9F45-46BEA136EFCF}" dt="2023-10-24T10:41:06.550" v="61" actId="20577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F19C623E-4256-44BB-9F45-46BEA136EFCF}" dt="2023-10-24T11:48:29.038" v="106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F19C623E-4256-44BB-9F45-46BEA136EFCF}" dt="2023-10-24T11:48:29.038" v="106" actId="20577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F19C623E-4256-44BB-9F45-46BEA136EFCF}" dt="2023-10-24T10:48:24.054" v="76" actId="1076"/>
        <pc:sldMkLst>
          <pc:docMk/>
          <pc:sldMk cId="730635697" sldId="269"/>
        </pc:sldMkLst>
        <pc:spChg chg="add mod">
          <ac:chgData name="Mäenpää, Leena" userId="e92eba4e-2622-47f4-a6b4-a1ad529bf717" providerId="ADAL" clId="{F19C623E-4256-44BB-9F45-46BEA136EFCF}" dt="2023-10-24T10:48:15.660" v="73" actId="478"/>
          <ac:spMkLst>
            <pc:docMk/>
            <pc:sldMk cId="730635697" sldId="269"/>
            <ac:spMk id="4" creationId="{77AD3D02-CD8A-FEB4-4549-DD9581BB3776}"/>
          </ac:spMkLst>
        </pc:spChg>
        <pc:picChg chg="del">
          <ac:chgData name="Mäenpää, Leena" userId="e92eba4e-2622-47f4-a6b4-a1ad529bf717" providerId="ADAL" clId="{F19C623E-4256-44BB-9F45-46BEA136EFCF}" dt="2023-10-24T10:48:15.660" v="73" actId="478"/>
          <ac:picMkLst>
            <pc:docMk/>
            <pc:sldMk cId="730635697" sldId="269"/>
            <ac:picMk id="6" creationId="{858DC1A8-D88F-4B5E-9A14-510A13B34ED8}"/>
          </ac:picMkLst>
        </pc:picChg>
        <pc:picChg chg="add mod">
          <ac:chgData name="Mäenpää, Leena" userId="e92eba4e-2622-47f4-a6b4-a1ad529bf717" providerId="ADAL" clId="{F19C623E-4256-44BB-9F45-46BEA136EFCF}" dt="2023-10-24T10:48:24.054" v="76" actId="1076"/>
          <ac:picMkLst>
            <pc:docMk/>
            <pc:sldMk cId="730635697" sldId="269"/>
            <ac:picMk id="7" creationId="{FA8FA99D-49D3-EF1C-CA64-5C9136F3F095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0:53:25.599" v="86" actId="1076"/>
        <pc:sldMkLst>
          <pc:docMk/>
          <pc:sldMk cId="2911609561" sldId="270"/>
        </pc:sldMkLst>
        <pc:spChg chg="add del mod">
          <ac:chgData name="Mäenpää, Leena" userId="e92eba4e-2622-47f4-a6b4-a1ad529bf717" providerId="ADAL" clId="{F19C623E-4256-44BB-9F45-46BEA136EFCF}" dt="2023-10-24T10:53:19.247" v="83" actId="478"/>
          <ac:spMkLst>
            <pc:docMk/>
            <pc:sldMk cId="2911609561" sldId="270"/>
            <ac:spMk id="4" creationId="{72D80D8C-42FF-A8CA-E847-640740322D3A}"/>
          </ac:spMkLst>
        </pc:spChg>
        <pc:picChg chg="add mod">
          <ac:chgData name="Mäenpää, Leena" userId="e92eba4e-2622-47f4-a6b4-a1ad529bf717" providerId="ADAL" clId="{F19C623E-4256-44BB-9F45-46BEA136EFCF}" dt="2023-10-24T10:53:25.599" v="86" actId="1076"/>
          <ac:picMkLst>
            <pc:docMk/>
            <pc:sldMk cId="2911609561" sldId="270"/>
            <ac:picMk id="6" creationId="{264173A4-ABE4-08FC-AFD9-58E4EEE9E29C}"/>
          </ac:picMkLst>
        </pc:picChg>
        <pc:picChg chg="del mod">
          <ac:chgData name="Mäenpää, Leena" userId="e92eba4e-2622-47f4-a6b4-a1ad529bf717" providerId="ADAL" clId="{F19C623E-4256-44BB-9F45-46BEA136EFCF}" dt="2023-10-24T10:53:06.088" v="78" actId="478"/>
          <ac:picMkLst>
            <pc:docMk/>
            <pc:sldMk cId="2911609561" sldId="270"/>
            <ac:picMk id="15" creationId="{980A8A37-91A8-4C96-8D7D-E3D43C9856CF}"/>
          </ac:picMkLst>
        </pc:picChg>
      </pc:sldChg>
      <pc:sldChg chg="addSp delSp modSp mod">
        <pc:chgData name="Mäenpää, Leena" userId="e92eba4e-2622-47f4-a6b4-a1ad529bf717" providerId="ADAL" clId="{F19C623E-4256-44BB-9F45-46BEA136EFCF}" dt="2023-10-24T11:12:37.352" v="89" actId="14100"/>
        <pc:sldMkLst>
          <pc:docMk/>
          <pc:sldMk cId="3040632723" sldId="275"/>
        </pc:sldMkLst>
        <pc:spChg chg="add del mod">
          <ac:chgData name="Mäenpää, Leena" userId="e92eba4e-2622-47f4-a6b4-a1ad529bf717" providerId="ADAL" clId="{F19C623E-4256-44BB-9F45-46BEA136EFCF}" dt="2023-10-24T11:12:30.038" v="88" actId="22"/>
          <ac:spMkLst>
            <pc:docMk/>
            <pc:sldMk cId="3040632723" sldId="275"/>
            <ac:spMk id="4" creationId="{4184794C-85ED-6E6E-574C-4207115487B0}"/>
          </ac:spMkLst>
        </pc:spChg>
        <pc:picChg chg="del">
          <ac:chgData name="Mäenpää, Leena" userId="e92eba4e-2622-47f4-a6b4-a1ad529bf717" providerId="ADAL" clId="{F19C623E-4256-44BB-9F45-46BEA136EFCF}" dt="2023-10-24T11:12:26.366" v="87" actId="478"/>
          <ac:picMkLst>
            <pc:docMk/>
            <pc:sldMk cId="3040632723" sldId="275"/>
            <ac:picMk id="6" creationId="{4BB679B8-F06E-42A1-B557-0BD04FE89C8A}"/>
          </ac:picMkLst>
        </pc:picChg>
        <pc:picChg chg="add mod ord">
          <ac:chgData name="Mäenpää, Leena" userId="e92eba4e-2622-47f4-a6b4-a1ad529bf717" providerId="ADAL" clId="{F19C623E-4256-44BB-9F45-46BEA136EFCF}" dt="2023-10-24T11:12:37.352" v="89" actId="14100"/>
          <ac:picMkLst>
            <pc:docMk/>
            <pc:sldMk cId="3040632723" sldId="275"/>
            <ac:picMk id="7" creationId="{EDBE68BD-D237-0695-B9C2-F673D39A82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24.10.2023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512832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Kevät 2024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Hyväksy ilmoittautuminen = </a:t>
            </a:r>
            <a:r>
              <a:rPr lang="fi-FI" sz="3600" dirty="0"/>
              <a:t>allekirjoitettu sitova ilmoittautuminen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EDBE68BD-D237-0695-B9C2-F673D39A8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977" y="1935163"/>
            <a:ext cx="7771938" cy="4590181"/>
          </a:xfr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Mitä kirjoituksiin osallistuminen maksaa?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98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Oppivelvollisilla viisi ensimmäistä koetta on maksuttomia. Oikeus maksuttomiin kokeisiin päättyy tutkinnon valmistuttua, pois lukien ennen valmistumista hylättyjen kokeiden uusiminen.</a:t>
            </a:r>
          </a:p>
          <a:p>
            <a:r>
              <a:rPr lang="fi-FI" dirty="0"/>
              <a:t>Tutkintokerran maksu on muuttunut koekohtaiseksi maksuksi (34€/koe), perusmaksua ei enää makseta.</a:t>
            </a:r>
          </a:p>
          <a:p>
            <a:r>
              <a:rPr lang="fi-FI" dirty="0"/>
              <a:t>Jyväskylän normaalikoulussa yliopiston laskutusjärjestelmästä tuleva lasku lähetetään opiskelijan ilmoittamaan sähköpostiosoitteeseen, </a:t>
            </a:r>
          </a:p>
          <a:p>
            <a:pPr marL="0" indent="0">
              <a:buNone/>
            </a:pPr>
            <a:r>
              <a:rPr lang="fi-FI" dirty="0"/>
              <a:t>   kevään yo-laskun eräpäivä on tammikuussa.</a:t>
            </a:r>
          </a:p>
          <a:p>
            <a:r>
              <a:rPr lang="fi-FI" dirty="0"/>
              <a:t>Maksu oikaisuvaatimuksesta on edelleen 50€. </a:t>
            </a:r>
          </a:p>
          <a:p>
            <a:pPr marL="64008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/>
          <a:lstStyle/>
          <a:p>
            <a:pPr algn="ctr"/>
            <a:r>
              <a:rPr lang="fi-FI" dirty="0"/>
              <a:t>Kokeiden uusiminen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592288"/>
          </a:xfrm>
        </p:spPr>
        <p:txBody>
          <a:bodyPr anchor="ctr">
            <a:noAutofit/>
          </a:bodyPr>
          <a:lstStyle/>
          <a:p>
            <a:r>
              <a:rPr lang="fi-FI" sz="2800" dirty="0"/>
              <a:t>Tutkinnon jälkeen kokeita voi uusia rajattomasti.</a:t>
            </a:r>
          </a:p>
          <a:p>
            <a:r>
              <a:rPr lang="fi-FI" sz="2800" dirty="0"/>
              <a:t>Valmiin tutkinnon voi täydentää saman oppiaineen eritasoisella kokeella</a:t>
            </a:r>
          </a:p>
          <a:p>
            <a:r>
              <a:rPr lang="fi-FI" sz="2800" dirty="0"/>
              <a:t>Hylätyn pakollisen kokeen tason voi vaihtaa, </a:t>
            </a:r>
            <a:br>
              <a:rPr lang="fi-FI" sz="2800" dirty="0"/>
            </a:br>
            <a:r>
              <a:rPr lang="fi-FI" sz="2800" dirty="0"/>
              <a:t>jos tutkintoon jää vielä A-kieli/pitkä matematiikka</a:t>
            </a:r>
          </a:p>
          <a:p>
            <a:endParaRPr lang="fi-FI" sz="28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i-FI" dirty="0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lyhyt</a:t>
                      </a:r>
                      <a:r>
                        <a:rPr lang="fi-FI" baseline="0" dirty="0"/>
                        <a:t> oppimäärä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389120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https://www.ylioppilastutkinto.fi/ylioppilastutkinto</a:t>
            </a:r>
            <a:endParaRPr lang="fi-FI" dirty="0"/>
          </a:p>
          <a:p>
            <a:pPr marL="0" indent="0">
              <a:buNone/>
            </a:pPr>
            <a:endParaRPr lang="fi-FI" sz="16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628" y="3933055"/>
            <a:ext cx="2857500" cy="191452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0" y="3595836"/>
            <a:ext cx="2483744" cy="248374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3836628"/>
            <a:ext cx="2284165" cy="22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85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Kaikille pakollinen koe </a:t>
            </a:r>
            <a:endParaRPr lang="fi-FI" sz="2400" dirty="0">
              <a:solidFill>
                <a:schemeClr val="accent1"/>
              </a:solidFill>
            </a:endParaRPr>
          </a:p>
          <a:p>
            <a:r>
              <a:rPr lang="fi-FI" sz="2400" dirty="0"/>
              <a:t>Seuraavista vähintään 3 ryhmästä valitaan vähintään 4 koetta:</a:t>
            </a:r>
          </a:p>
          <a:p>
            <a:endParaRPr lang="fi-FI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Tutkintoon tulee sisältyä 5 koetta, joista vähintään yhdessä (vieras kieli/toinen kotimainen kieli/matematiikka) sinun tulee suorittaa pitkän oppimäärän koe</a:t>
            </a:r>
          </a:p>
          <a:p>
            <a:r>
              <a:rPr lang="fi-FI" sz="2400" dirty="0"/>
              <a:t>Yhdellä tutkintokerralla voit osallistua vain kahteen ainereaalikokeeseen</a:t>
            </a:r>
          </a:p>
          <a:p>
            <a:r>
              <a:rPr lang="fi-FI" sz="2400" dirty="0"/>
              <a:t>Voit suorittaa eri oppimäärien kokeita samassa oppiaineessa. Oppiaine lasketaan tutkintoon vain kerran. </a:t>
            </a:r>
          </a:p>
          <a:p>
            <a:r>
              <a:rPr lang="fi-FI" sz="2400" dirty="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204864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204864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923928" y="1187609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i-FI" dirty="0"/>
              <a:t>Miten valitsen ainereaalikokeet?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fi-FI" dirty="0"/>
              <a:t>Ainereaalikokeet ryhmiteltynä kahtena eri päivänä     </a:t>
            </a:r>
          </a:p>
          <a:p>
            <a:pPr marL="0" indent="0">
              <a:buNone/>
            </a:pPr>
            <a:r>
              <a:rPr lang="fi-FI" dirty="0"/>
              <a:t>		Kevään 2024 koepäivät</a:t>
            </a:r>
          </a:p>
          <a:p>
            <a:pPr marL="64008" indent="0">
              <a:buNone/>
            </a:pPr>
            <a:r>
              <a:rPr lang="fi-FI" dirty="0"/>
              <a:t>	    </a:t>
            </a:r>
            <a:r>
              <a:rPr lang="fi-FI" b="1" dirty="0">
                <a:solidFill>
                  <a:srgbClr val="0070C0"/>
                </a:solidFill>
              </a:rPr>
              <a:t>				</a:t>
            </a:r>
            <a:endParaRPr lang="fi-FI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92010" y="2996952"/>
            <a:ext cx="4248472" cy="2808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Ainereaali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</a:rPr>
              <a:t>Pe 22.3.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Evankelisluterilainen uskonto (UE)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Ortodoksinen uskonto (UO)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Elämänkatsomustieto (ET)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Yhteiskuntaoppi (YH)</a:t>
            </a:r>
            <a:br>
              <a:rPr lang="fi-FI" sz="1800" dirty="0">
                <a:solidFill>
                  <a:srgbClr val="FF0000"/>
                </a:solidFill>
              </a:rPr>
            </a:br>
            <a:r>
              <a:rPr lang="fi-FI" sz="1800" dirty="0">
                <a:solidFill>
                  <a:srgbClr val="FF0000"/>
                </a:solidFill>
              </a:rPr>
              <a:t>Maantiede (GE)</a:t>
            </a:r>
            <a:endParaRPr lang="fi-FI" sz="1800" dirty="0">
              <a:solidFill>
                <a:schemeClr val="tx1"/>
              </a:solidFill>
            </a:endParaRP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Kemia (KE)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Terveystieto (TE)</a:t>
            </a:r>
          </a:p>
          <a:p>
            <a:pPr algn="ctr"/>
            <a:endParaRPr lang="fi-FI" dirty="0">
              <a:solidFill>
                <a:srgbClr val="FF0000"/>
              </a:solidFill>
            </a:endParaRP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5121453" y="2924944"/>
            <a:ext cx="3384376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 dirty="0"/>
          </a:p>
          <a:p>
            <a:pPr algn="ctr"/>
            <a:r>
              <a:rPr lang="fi-FI" sz="1600" dirty="0"/>
              <a:t>Ainereaali</a:t>
            </a:r>
          </a:p>
          <a:p>
            <a:pPr algn="ctr"/>
            <a:r>
              <a:rPr lang="fi-FI" sz="1600" dirty="0"/>
              <a:t>Ke 27.3.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Biologia (BI)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Psykologia (PS)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Filosofia (FF)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Historia (HI)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Fysiikka (FY)</a:t>
            </a:r>
          </a:p>
          <a:p>
            <a:pPr algn="ctr"/>
            <a:endParaRPr lang="fi-FI" sz="1600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Tutkinnon suorittamisesta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Ensimmäisellä ilmoittautumiskerralla suunnittelet alustavasti koko tutkintosi ja ilmoittaudut </a:t>
            </a:r>
            <a:r>
              <a:rPr lang="fi-FI" u="sng" dirty="0"/>
              <a:t>sitovasti seuraavaan tutkintokertaan.</a:t>
            </a:r>
          </a:p>
          <a:p>
            <a:r>
              <a:rPr lang="fi-FI" dirty="0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 dirty="0"/>
              <a:t>    -syksyllä päättöviikko ja kirjoitukset peräkkäin </a:t>
            </a:r>
            <a:br>
              <a:rPr lang="fi-FI" dirty="0"/>
            </a:br>
            <a:r>
              <a:rPr lang="fi-FI" dirty="0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Voinko osallistua kirjoituksiin?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11960"/>
          </a:xfrm>
        </p:spPr>
        <p:txBody>
          <a:bodyPr/>
          <a:lstStyle/>
          <a:p>
            <a:r>
              <a:rPr lang="fi-FI" dirty="0"/>
              <a:t>Oppiaineen </a:t>
            </a:r>
            <a:r>
              <a:rPr lang="fi-FI" dirty="0">
                <a:solidFill>
                  <a:schemeClr val="accent1"/>
                </a:solidFill>
              </a:rPr>
              <a:t>pakolliset kurssit/moduulit </a:t>
            </a:r>
            <a:r>
              <a:rPr lang="fi-FI" dirty="0"/>
              <a:t>on oltava arvioituina ennen kirjalliseen kokeeseen osallistumista</a:t>
            </a:r>
          </a:p>
          <a:p>
            <a:r>
              <a:rPr lang="fi-FI" dirty="0">
                <a:solidFill>
                  <a:schemeClr val="accent1"/>
                </a:solidFill>
              </a:rPr>
              <a:t>Ylimääräisessä vieraassa kielessä </a:t>
            </a:r>
            <a:r>
              <a:rPr lang="fi-FI" dirty="0"/>
              <a:t>(jossa ei ole pakollisia kursseja) riittää kolme kurssia </a:t>
            </a:r>
          </a:p>
          <a:p>
            <a:r>
              <a:rPr lang="fi-FI" dirty="0"/>
              <a:t>Poikkeustapaukset rehtorin päätöksellä, (esimerkiksi olet viettänyt vaihto-oppilasvuoden Portugalissa tai äidinkielesi ei ole suomi)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 Tutkintoon ilmoittautuminen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7" y="1988840"/>
            <a:ext cx="8229600" cy="4551784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fi-FI" sz="2400" dirty="0"/>
              <a:t>Voit hajauttaa tutkinnon kokeet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kolmeen peräkkäiseen kertaan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2400" dirty="0"/>
              <a:t>(esim. kevät 2024, syksy 2024, kevät 2025)</a:t>
            </a:r>
          </a:p>
          <a:p>
            <a:r>
              <a:rPr lang="fi-FI" sz="2400" dirty="0"/>
              <a:t>Ilmoittautuminen on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sitova</a:t>
            </a:r>
          </a:p>
          <a:p>
            <a:r>
              <a:rPr lang="fi-FI" sz="2400" b="1" dirty="0" err="1">
                <a:solidFill>
                  <a:schemeClr val="accent2">
                    <a:lumMod val="75000"/>
                  </a:schemeClr>
                </a:solidFill>
              </a:rPr>
              <a:t>llmoittaudu</a:t>
            </a:r>
            <a:r>
              <a:rPr lang="fi-FI" sz="2400" dirty="0"/>
              <a:t>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Wilman kautta 23.11.2023 mennessä</a:t>
            </a:r>
          </a:p>
          <a:p>
            <a:r>
              <a:rPr lang="fi-FI" sz="2400" dirty="0"/>
              <a:t>Ilmoittautumislomake hyväksytään </a:t>
            </a:r>
            <a:r>
              <a:rPr lang="fi-FI" sz="2400" dirty="0" err="1"/>
              <a:t>täpällä</a:t>
            </a:r>
            <a:r>
              <a:rPr lang="fi-FI" sz="2400" dirty="0"/>
              <a:t> Wilmassa. </a:t>
            </a:r>
          </a:p>
          <a:p>
            <a:r>
              <a:rPr lang="fi-FI" sz="2400" dirty="0" err="1"/>
              <a:t>Täppä</a:t>
            </a:r>
            <a:r>
              <a:rPr lang="fi-FI" sz="2400" dirty="0"/>
              <a:t> vastaa allekirjoitustasi, eikä ilmoittautuminen ole voimassa ilman sitä.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-&gt; täytä ilmoittautumislomake huolellisesti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869160"/>
            <a:ext cx="3938358" cy="100811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 dirty="0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 dirty="0"/>
              <a:t>Näin ilmoittaudut Wilmassa: valitse Lomakkeet -välilehti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AD3D02-CD8A-FEB4-4549-DD9581BB3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A8FA99D-49D3-EF1C-CA64-5C9136F3F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420888"/>
            <a:ext cx="5908898" cy="385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908720"/>
            <a:ext cx="2138397" cy="1800200"/>
          </a:xfrm>
        </p:spPr>
        <p:txBody>
          <a:bodyPr>
            <a:noAutofit/>
          </a:bodyPr>
          <a:lstStyle/>
          <a:p>
            <a:pPr algn="ctr"/>
            <a:r>
              <a:rPr lang="fi-FI" sz="3600" dirty="0"/>
              <a:t>Lomakkeen näkymä Wilmassa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64173A4-ABE4-08FC-AFD9-58E4EEE9E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97" y="939132"/>
            <a:ext cx="6695361" cy="545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D8AFAE2ECD60C4A88AD312BAC4B845A" ma:contentTypeVersion="16" ma:contentTypeDescription="Luo uusi asiakirja." ma:contentTypeScope="" ma:versionID="d0acce9879a607e50e7e483332470981">
  <xsd:schema xmlns:xsd="http://www.w3.org/2001/XMLSchema" xmlns:xs="http://www.w3.org/2001/XMLSchema" xmlns:p="http://schemas.microsoft.com/office/2006/metadata/properties" xmlns:ns2="61cc7c12-fad1-483a-a6a4-c3461c0a8c6c" xmlns:ns3="22794ce2-67ca-443d-82ec-cba0f6e1eec5" targetNamespace="http://schemas.microsoft.com/office/2006/metadata/properties" ma:root="true" ma:fieldsID="e550809ae578a4736482b601dd31860d" ns2:_="" ns3:_="">
    <xsd:import namespace="61cc7c12-fad1-483a-a6a4-c3461c0a8c6c"/>
    <xsd:import namespace="22794ce2-67ca-443d-82ec-cba0f6e1e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c7c12-fad1-483a-a6a4-c3461c0a8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94ce2-67ca-443d-82ec-cba0f6e1ee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dc0253e-1ceb-4f60-887b-25a2ec100dbb}" ma:internalName="TaxCatchAll" ma:showField="CatchAllData" ma:web="22794ce2-67ca-443d-82ec-cba0f6e1ee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cc7c12-fad1-483a-a6a4-c3461c0a8c6c">
      <Terms xmlns="http://schemas.microsoft.com/office/infopath/2007/PartnerControls"/>
    </lcf76f155ced4ddcb4097134ff3c332f>
    <TaxCatchAll xmlns="22794ce2-67ca-443d-82ec-cba0f6e1eec5" xsi:nil="true"/>
  </documentManagement>
</p:properties>
</file>

<file path=customXml/itemProps1.xml><?xml version="1.0" encoding="utf-8"?>
<ds:datastoreItem xmlns:ds="http://schemas.openxmlformats.org/officeDocument/2006/customXml" ds:itemID="{30600B36-17A5-426B-AD66-AB187BE65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92AFBB-BEBA-4D0A-BAAF-B5E9040D8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c7c12-fad1-483a-a6a4-c3461c0a8c6c"/>
    <ds:schemaRef ds:uri="22794ce2-67ca-443d-82ec-cba0f6e1e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758170-4E89-448E-88FE-E9FCA26E160C}">
  <ds:schemaRefs>
    <ds:schemaRef ds:uri="http://purl.org/dc/terms/"/>
    <ds:schemaRef ds:uri="http://www.w3.org/XML/1998/namespace"/>
    <ds:schemaRef ds:uri="61cc7c12-fad1-483a-a6a4-c3461c0a8c6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2794ce2-67ca-443d-82ec-cba0f6e1eec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1047</TotalTime>
  <Words>550</Words>
  <Application>Microsoft Office PowerPoint</Application>
  <PresentationFormat>Näytössä katseltava diaesitys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 Rounded MT Bold</vt:lpstr>
      <vt:lpstr>Calibri</vt:lpstr>
      <vt:lpstr>Constantia</vt:lpstr>
      <vt:lpstr>Wingdings 2</vt:lpstr>
      <vt:lpstr>Virta</vt:lpstr>
      <vt:lpstr>YO-info</vt:lpstr>
      <vt:lpstr>  Ylioppilastutkinnon rakenne</vt:lpstr>
      <vt:lpstr>Miten valitsen ainereaalikokeet?</vt:lpstr>
      <vt:lpstr>Tutkinnon suorittamisesta </vt:lpstr>
      <vt:lpstr>Voinko osallistua kirjoituksiin?</vt:lpstr>
      <vt:lpstr> 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Mäenpää, Leena</cp:lastModifiedBy>
  <cp:revision>141</cp:revision>
  <cp:lastPrinted>2014-11-04T13:33:30Z</cp:lastPrinted>
  <dcterms:created xsi:type="dcterms:W3CDTF">2012-10-30T07:45:45Z</dcterms:created>
  <dcterms:modified xsi:type="dcterms:W3CDTF">2023-10-24T11:48:36Z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0x0101008D8AFAE2ECD60C4A88AD312BAC4B845A</vt:lpwstr>
  </property>
  <property fmtid="{D5CDD505-2E9C-101B-9397-08002B2CF9AE}" pid="3" name="MediaServiceImageTags">
    <vt:lpwstr/>
  </property>
</Properties>
</file>